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7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7" r:id="rId12"/>
    <p:sldId id="32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2" r:id="rId27"/>
    <p:sldId id="343" r:id="rId28"/>
    <p:sldId id="341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000C1E"/>
    <a:srgbClr val="A7ACAD"/>
    <a:srgbClr val="55C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787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EFE64-FCA1-1745-9452-C46EEDCBBFC3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BC51F3-6271-3D4C-902B-C3AD895A0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2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26B2E4-9AFA-9946-8764-043640BC2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0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51F3-6271-3D4C-902B-C3AD895A08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51F3-6271-3D4C-902B-C3AD895A08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48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51F3-6271-3D4C-902B-C3AD895A08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4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BC51F3-6271-3D4C-902B-C3AD895A08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04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0857-2671-59D8-D6F1-982AEFB94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A946D-7D77-77A9-8211-F2434385A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71A05-4DAF-7011-94FE-BF7EB1D87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35FCA-54D6-E80A-619E-A45DFD7E0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96A6E-B44D-1365-95C5-58F00C4B6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8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C408-6AC2-44C7-40E0-1B6B8B286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ED315-08A8-6F74-1609-D4BA41F29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AF9FD-9006-1B8E-D2C4-FF7DFF28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9C262-1AF9-5355-714D-278796A1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EF0F-4BCC-43A2-1875-E652B6FC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4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082AF3-03D6-1A62-795F-A26FC2DD4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1C49A-95FB-7ABC-84F0-87E2F1CAF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445F6-1A5E-6968-BBF1-284EB1C4C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11B84-D810-7B2B-FF60-49960DBFF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AA359-61C5-061E-3F8D-C5191C49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7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CF2A-5D43-1305-29C1-4913659D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2FA9-CC91-064F-78EB-54A3D925D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0B7F7-259B-45A1-D2FD-B4EE7E543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8AADE-3F3E-B443-FEEB-2EE9708C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34507-1C3A-B984-2EA8-1D0DCB94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1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3D78-EEC2-03C7-2AE9-159248CD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09762-6674-0097-E59B-501C6C69A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3DC97-A8F5-067E-C3D3-DA78418C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570F0-1766-FA58-7CF3-93F4727C9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91365-0360-933C-C3B2-EC777C0A5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923C-AD30-BAFB-E0DD-B5724091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6F164-1828-88A6-7AF0-345C2A254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B4B3B-6990-F72C-787C-C08CFDF5C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C1315-D68D-FA9E-E901-D46DE6DA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A79C8-6B5A-B09F-4D62-CE5F06E8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4239E-73A1-A7EC-9150-0FDF7A2C6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05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60D9-0846-C18E-E38E-0CD0C385D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8291F-3A5F-C271-2055-B6DBA3AB9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8A5DC-E4DC-084B-3597-3DD7880E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BF172-8CC1-D870-B4C1-233B9891D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FF74E-076B-AFA1-BB8C-B6D9A23A4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8AAAC-3C6B-B486-8367-A125F91E8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4478B-C053-D3B2-4B49-68D8B98E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107C47-6EE2-D39E-79B5-F3C61690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81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C775-2753-767D-5C92-DA7D21C0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9EE9A-F726-CC41-3DC2-690B373D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54087-D9B4-9545-9CD1-191BAE998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761EC-2556-3A95-EB7A-E3C4287F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4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51C24-4E6B-CB46-B43F-BB4C892B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5FBC4-8F63-717E-3F69-C08D7E47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6B4AD-C5DF-04AF-8E65-9D61DFD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9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76E9-3914-AF32-380B-2D2AF762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4038-649A-9B43-7A7B-5461F84BF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50A130-302D-EEBB-8EFE-3C784EB10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3BCC6-25AB-38EA-D76B-AD6DD5360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16004-EEC9-07EC-96BB-C176C4CA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3CA01-824F-AF5B-A02B-369AA896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1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FDFF-3413-095C-71AB-375603496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F0DE00-D164-CF4F-EEFC-261E49FFA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B7C59-C822-3E4F-565B-F6B840A0A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03906-6BF0-D434-F3BC-4AE1F79F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56C41-6342-C3AD-A764-D49462C0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772E2-AC11-F9EA-CCC3-ED5F09DB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7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588B5-4986-219E-B443-1BB4B436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39C27-4714-6918-9923-E79DE80B1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D51AB-8BE0-478C-EED6-7D7A0561C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95B038-077B-434E-9386-1F89A2DEF0DF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D4F3-E9F1-CC6B-A0B9-44EA853E7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48875-602D-48A4-8E13-EC3089B8FA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26063-7A7F-6F46-896E-1675ACC37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4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365datascience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ricila-miguel-686ab2250" TargetMode="External"/><Relationship Id="rId2" Type="http://schemas.openxmlformats.org/officeDocument/2006/relationships/hyperlink" Target="mailto:miguel.pricila98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pricila.miguel/vizzes" TargetMode="External"/><Relationship Id="rId4" Type="http://schemas.openxmlformats.org/officeDocument/2006/relationships/hyperlink" Target="https://github.com/pricilamigue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in with a graph on it&#10;&#10;Description automatically generated">
            <a:extLst>
              <a:ext uri="{FF2B5EF4-FFF2-40B4-BE49-F238E27FC236}">
                <a16:creationId xmlns:a16="http://schemas.microsoft.com/office/drawing/2014/main" id="{4DCCDEA1-C39F-0C21-0754-51F4AAD4C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5" b="2478"/>
          <a:stretch/>
        </p:blipFill>
        <p:spPr>
          <a:xfrm>
            <a:off x="5490814" y="3602038"/>
            <a:ext cx="6701186" cy="3175279"/>
          </a:xfrm>
          <a:prstGeom prst="rect">
            <a:avLst/>
          </a:prstGeom>
        </p:spPr>
      </p:pic>
      <p:pic>
        <p:nvPicPr>
          <p:cNvPr id="7" name="Picture 6" descr="A blue lines and text&#10;&#10;Description automatically generated with medium confidence">
            <a:extLst>
              <a:ext uri="{FF2B5EF4-FFF2-40B4-BE49-F238E27FC236}">
                <a16:creationId xmlns:a16="http://schemas.microsoft.com/office/drawing/2014/main" id="{C7E95588-7975-E005-8C11-E8F66A603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736" y="0"/>
            <a:ext cx="4110264" cy="3602038"/>
          </a:xfrm>
          <a:prstGeom prst="rect">
            <a:avLst/>
          </a:prstGeom>
        </p:spPr>
      </p:pic>
      <p:pic>
        <p:nvPicPr>
          <p:cNvPr id="9" name="Picture 8" descr="A hand and a hand with a wireframe pattern&#10;&#10;Description automatically generated with medium confidence">
            <a:extLst>
              <a:ext uri="{FF2B5EF4-FFF2-40B4-BE49-F238E27FC236}">
                <a16:creationId xmlns:a16="http://schemas.microsoft.com/office/drawing/2014/main" id="{70653413-4FB3-7E90-6231-2329CCD3E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257" y="0"/>
            <a:ext cx="3905022" cy="36020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0B7DB4-4F94-D31D-6736-F4F1915775B1}"/>
              </a:ext>
            </a:extLst>
          </p:cNvPr>
          <p:cNvSpPr/>
          <p:nvPr/>
        </p:nvSpPr>
        <p:spPr>
          <a:xfrm>
            <a:off x="3135086" y="0"/>
            <a:ext cx="3301999" cy="6858000"/>
          </a:xfrm>
          <a:prstGeom prst="rect">
            <a:avLst/>
          </a:prstGeom>
          <a:gradFill>
            <a:gsLst>
              <a:gs pos="81000">
                <a:srgbClr val="000C1F">
                  <a:lumMod val="99000"/>
                  <a:lumOff val="1000"/>
                  <a:alpha val="83558"/>
                </a:srgbClr>
              </a:gs>
              <a:gs pos="72000">
                <a:srgbClr val="000C1F">
                  <a:lumMod val="98000"/>
                </a:srgbClr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BA615-0B9A-6F33-D09D-FCD403E95B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257" y="4811486"/>
            <a:ext cx="4223657" cy="103777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solidFill>
                  <a:srgbClr val="88D3DC"/>
                </a:solidFill>
                <a:latin typeface="Futura Medium" panose="020B0602020204020303" pitchFamily="34" charset="-79"/>
                <a:cs typeface="Futura Medium" panose="020B0602020204020303" pitchFamily="34" charset="-79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365 Data Science</a:t>
            </a:r>
            <a:endParaRPr lang="en-US" dirty="0">
              <a:solidFill>
                <a:srgbClr val="88D3DC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Analyst: Pricila Miguel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Last Updated: June 2024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833E24-DF9C-4B57-2CA9-21C43AEFB998}"/>
              </a:ext>
            </a:extLst>
          </p:cNvPr>
          <p:cNvCxnSpPr>
            <a:cxnSpLocks/>
          </p:cNvCxnSpPr>
          <p:nvPr/>
        </p:nvCxnSpPr>
        <p:spPr>
          <a:xfrm>
            <a:off x="3463962" y="3602038"/>
            <a:ext cx="8797888" cy="0"/>
          </a:xfrm>
          <a:prstGeom prst="line">
            <a:avLst/>
          </a:prstGeom>
          <a:ln w="28575">
            <a:solidFill>
              <a:srgbClr val="88D3D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71D76CE-F2A8-F682-4EC0-24C48F3FD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257" y="849876"/>
            <a:ext cx="4999232" cy="24757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365 Customer Engagement Strategy</a:t>
            </a:r>
          </a:p>
        </p:txBody>
      </p:sp>
    </p:spTree>
    <p:extLst>
      <p:ext uri="{BB962C8B-B14F-4D97-AF65-F5344CB8AC3E}">
        <p14:creationId xmlns:p14="http://schemas.microsoft.com/office/powerpoint/2010/main" val="1943230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68D3D66-A393-DF1B-0C99-C2550C68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519B2A-687A-0A39-9B3D-89DC63A999DD}"/>
              </a:ext>
            </a:extLst>
          </p:cNvPr>
          <p:cNvSpPr/>
          <p:nvPr/>
        </p:nvSpPr>
        <p:spPr>
          <a:xfrm>
            <a:off x="0" y="1903227"/>
            <a:ext cx="12192000" cy="2466753"/>
          </a:xfrm>
          <a:prstGeom prst="rect">
            <a:avLst/>
          </a:prstGeom>
          <a:solidFill>
            <a:srgbClr val="E9E9E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7E7958-C0FD-D32C-D3C4-66D471FC3156}"/>
              </a:ext>
            </a:extLst>
          </p:cNvPr>
          <p:cNvCxnSpPr>
            <a:cxnSpLocks/>
          </p:cNvCxnSpPr>
          <p:nvPr/>
        </p:nvCxnSpPr>
        <p:spPr>
          <a:xfrm flipH="1">
            <a:off x="2083981" y="5029200"/>
            <a:ext cx="9229061" cy="0"/>
          </a:xfrm>
          <a:prstGeom prst="line">
            <a:avLst/>
          </a:prstGeom>
          <a:ln>
            <a:solidFill>
              <a:srgbClr val="000C1E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757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3039932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engaged are the students inside the platform, and how can this metric be improved?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long do students stay engaged on the platform, and how can this period be extended?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What’s the difference in behavior between free and paid students?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the most popular courses on the platform?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many students sit for an exam?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5F9FA-79AB-812C-07D0-AF51383C74C1}"/>
              </a:ext>
            </a:extLst>
          </p:cNvPr>
          <p:cNvSpPr/>
          <p:nvPr/>
        </p:nvSpPr>
        <p:spPr>
          <a:xfrm>
            <a:off x="5506956" y="1401034"/>
            <a:ext cx="5592726" cy="9144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F5DB7-CDE8-4CE5-DA5E-66181027D17C}"/>
              </a:ext>
            </a:extLst>
          </p:cNvPr>
          <p:cNvSpPr/>
          <p:nvPr/>
        </p:nvSpPr>
        <p:spPr>
          <a:xfrm>
            <a:off x="5506956" y="3019646"/>
            <a:ext cx="5592726" cy="23072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4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CD2195-E021-4651-4508-BEC50C6F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725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7A56EC-7EA2-7343-8BDD-9FCAFC6C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B9F6F4-5ACF-B174-0565-F62A2FA3623F}"/>
              </a:ext>
            </a:extLst>
          </p:cNvPr>
          <p:cNvSpPr/>
          <p:nvPr/>
        </p:nvSpPr>
        <p:spPr>
          <a:xfrm>
            <a:off x="3104707" y="2817629"/>
            <a:ext cx="967563" cy="361505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00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13CA5FE-8DBB-7F27-C4D5-36D3D40F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353"/>
            <a:ext cx="12192001" cy="677129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9A8CE3-75F2-2E25-6056-0760E451A64C}"/>
              </a:ext>
            </a:extLst>
          </p:cNvPr>
          <p:cNvSpPr/>
          <p:nvPr/>
        </p:nvSpPr>
        <p:spPr>
          <a:xfrm>
            <a:off x="3083442" y="1871331"/>
            <a:ext cx="967563" cy="669850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3808E5-17D9-FAF8-4619-62BC920535FB}"/>
              </a:ext>
            </a:extLst>
          </p:cNvPr>
          <p:cNvSpPr/>
          <p:nvPr/>
        </p:nvSpPr>
        <p:spPr>
          <a:xfrm>
            <a:off x="4051005" y="2130056"/>
            <a:ext cx="967563" cy="669850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76F68A-0866-EA3A-C7BA-D2D7D8591E03}"/>
              </a:ext>
            </a:extLst>
          </p:cNvPr>
          <p:cNvSpPr/>
          <p:nvPr/>
        </p:nvSpPr>
        <p:spPr>
          <a:xfrm>
            <a:off x="5018568" y="2206255"/>
            <a:ext cx="5943599" cy="852375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1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3039932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engaged are the students inside the platform, and how can this metric be improved?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long do students stay engaged on the platform, and how can this period be extended?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What’s the difference in behavior between free and paid students?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the most popular courses on the platform?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many students sit for an exam?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5F9FA-79AB-812C-07D0-AF51383C74C1}"/>
              </a:ext>
            </a:extLst>
          </p:cNvPr>
          <p:cNvSpPr/>
          <p:nvPr/>
        </p:nvSpPr>
        <p:spPr>
          <a:xfrm>
            <a:off x="5506956" y="1401034"/>
            <a:ext cx="5592726" cy="161861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F5DB7-CDE8-4CE5-DA5E-66181027D17C}"/>
              </a:ext>
            </a:extLst>
          </p:cNvPr>
          <p:cNvSpPr/>
          <p:nvPr/>
        </p:nvSpPr>
        <p:spPr>
          <a:xfrm>
            <a:off x="5506956" y="4008474"/>
            <a:ext cx="5592726" cy="13184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2682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 site&#10;&#10;Description automatically generated">
            <a:extLst>
              <a:ext uri="{FF2B5EF4-FFF2-40B4-BE49-F238E27FC236}">
                <a16:creationId xmlns:a16="http://schemas.microsoft.com/office/drawing/2014/main" id="{906CA4AB-C3D6-EED5-3A38-1326DC72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7"/>
            <a:ext cx="12192000" cy="67712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A9DDC7-47C6-25AD-44C5-D6D8A69B59E9}"/>
              </a:ext>
            </a:extLst>
          </p:cNvPr>
          <p:cNvSpPr/>
          <p:nvPr/>
        </p:nvSpPr>
        <p:spPr>
          <a:xfrm>
            <a:off x="6861545" y="1307806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38C41C-DF84-E589-D187-D8670DD5AB46}"/>
              </a:ext>
            </a:extLst>
          </p:cNvPr>
          <p:cNvSpPr/>
          <p:nvPr/>
        </p:nvSpPr>
        <p:spPr>
          <a:xfrm>
            <a:off x="861236" y="1307806"/>
            <a:ext cx="1041991" cy="318976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68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web site&#10;&#10;Description automatically generated">
            <a:extLst>
              <a:ext uri="{FF2B5EF4-FFF2-40B4-BE49-F238E27FC236}">
                <a16:creationId xmlns:a16="http://schemas.microsoft.com/office/drawing/2014/main" id="{3CDF583C-00D1-99A9-45A4-53D12837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6"/>
            <a:ext cx="12192000" cy="677129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63D3E20-61F0-1B82-D1E5-105B7131983C}"/>
              </a:ext>
            </a:extLst>
          </p:cNvPr>
          <p:cNvSpPr/>
          <p:nvPr/>
        </p:nvSpPr>
        <p:spPr>
          <a:xfrm>
            <a:off x="6872177" y="1307805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9F9B26-D9C9-E3E8-5BCC-C9D3237DCA7D}"/>
              </a:ext>
            </a:extLst>
          </p:cNvPr>
          <p:cNvSpPr/>
          <p:nvPr/>
        </p:nvSpPr>
        <p:spPr>
          <a:xfrm>
            <a:off x="882502" y="1307805"/>
            <a:ext cx="1041991" cy="318976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273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0740F10E-3294-1448-2057-483149D7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32A6F61-76B6-D105-F3A4-3CDA6E594A93}"/>
              </a:ext>
            </a:extLst>
          </p:cNvPr>
          <p:cNvSpPr/>
          <p:nvPr/>
        </p:nvSpPr>
        <p:spPr>
          <a:xfrm>
            <a:off x="180754" y="1626782"/>
            <a:ext cx="680484" cy="22328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9EC40B-E90F-E326-8FF4-F8060FF27F15}"/>
              </a:ext>
            </a:extLst>
          </p:cNvPr>
          <p:cNvSpPr/>
          <p:nvPr/>
        </p:nvSpPr>
        <p:spPr>
          <a:xfrm>
            <a:off x="3891516" y="2360429"/>
            <a:ext cx="584792" cy="4348716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13B1A0-3A32-7989-D063-7BF2861D902C}"/>
              </a:ext>
            </a:extLst>
          </p:cNvPr>
          <p:cNvSpPr/>
          <p:nvPr/>
        </p:nvSpPr>
        <p:spPr>
          <a:xfrm>
            <a:off x="3934046" y="2544727"/>
            <a:ext cx="499731" cy="347329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24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6F7A8-6180-505C-2463-EA5607A4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4"/>
            <a:ext cx="12116908" cy="672958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E0557B-494F-6C04-A5A3-12121BFF9206}"/>
              </a:ext>
            </a:extLst>
          </p:cNvPr>
          <p:cNvSpPr/>
          <p:nvPr/>
        </p:nvSpPr>
        <p:spPr>
          <a:xfrm>
            <a:off x="180754" y="1796903"/>
            <a:ext cx="680484" cy="22328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A0D5DA-F449-9485-F8F4-D9E8C85178FD}"/>
              </a:ext>
            </a:extLst>
          </p:cNvPr>
          <p:cNvSpPr/>
          <p:nvPr/>
        </p:nvSpPr>
        <p:spPr>
          <a:xfrm>
            <a:off x="754911" y="2349796"/>
            <a:ext cx="584792" cy="4348716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B16E24-75AF-4552-4515-CCC96FFE5CCD}"/>
              </a:ext>
            </a:extLst>
          </p:cNvPr>
          <p:cNvSpPr/>
          <p:nvPr/>
        </p:nvSpPr>
        <p:spPr>
          <a:xfrm>
            <a:off x="4777562" y="2349796"/>
            <a:ext cx="584792" cy="4348716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5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3039932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Objective:</a:t>
            </a:r>
            <a:b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Improve retention and engagement rates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18E6C-8D01-21CC-40B8-4C02D2A5F2C2}"/>
              </a:ext>
            </a:extLst>
          </p:cNvPr>
          <p:cNvSpPr txBox="1"/>
          <p:nvPr/>
        </p:nvSpPr>
        <p:spPr>
          <a:xfrm>
            <a:off x="5246459" y="733647"/>
            <a:ext cx="6198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collected: January 01, 2022 – October 31, 2022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Career track, course, and student engagement metrics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49486" y="1855220"/>
            <a:ext cx="5592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questions we aim to address: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engaged are the students inside the platform, and how can this metric be improved?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long do students stay engaged on the platform, and how can this period be extended?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What’s the difference in behavior between free and paid students?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the most popular courses on the platform?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many students sit for an exam?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33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6F7A8-6180-505C-2463-EA5607A4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4"/>
            <a:ext cx="12116908" cy="67295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A0D5DA-F449-9485-F8F4-D9E8C85178FD}"/>
              </a:ext>
            </a:extLst>
          </p:cNvPr>
          <p:cNvSpPr/>
          <p:nvPr/>
        </p:nvSpPr>
        <p:spPr>
          <a:xfrm>
            <a:off x="6815470" y="5433238"/>
            <a:ext cx="340242" cy="297712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B16E24-75AF-4552-4515-CCC96FFE5CCD}"/>
              </a:ext>
            </a:extLst>
          </p:cNvPr>
          <p:cNvSpPr/>
          <p:nvPr/>
        </p:nvSpPr>
        <p:spPr>
          <a:xfrm>
            <a:off x="6815470" y="2349796"/>
            <a:ext cx="340242" cy="4348716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D3B4B5-AA51-C9EB-DBFA-ABD608F157B8}"/>
              </a:ext>
            </a:extLst>
          </p:cNvPr>
          <p:cNvSpPr/>
          <p:nvPr/>
        </p:nvSpPr>
        <p:spPr>
          <a:xfrm>
            <a:off x="159488" y="1148316"/>
            <a:ext cx="5898966" cy="5624624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08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2A560342-8D0B-DAF5-AA3F-FD0ADA7B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353"/>
            <a:ext cx="12097763" cy="67189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2B8698-15C2-01E0-4819-107B4803D48A}"/>
              </a:ext>
            </a:extLst>
          </p:cNvPr>
          <p:cNvSpPr/>
          <p:nvPr/>
        </p:nvSpPr>
        <p:spPr>
          <a:xfrm>
            <a:off x="138223" y="967563"/>
            <a:ext cx="5869172" cy="5773479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5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3039932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engaged are the students inside the platform, and how can this metric be improved?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long do students stay engaged on the platform, and how can this period be extended?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What’s the difference in behavior between free and paid students?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the most popular courses on the platform?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many students sit for an exam?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5F9FA-79AB-812C-07D0-AF51383C74C1}"/>
              </a:ext>
            </a:extLst>
          </p:cNvPr>
          <p:cNvSpPr/>
          <p:nvPr/>
        </p:nvSpPr>
        <p:spPr>
          <a:xfrm>
            <a:off x="5506956" y="1401034"/>
            <a:ext cx="5592726" cy="23816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4F5DB7-CDE8-4CE5-DA5E-66181027D17C}"/>
              </a:ext>
            </a:extLst>
          </p:cNvPr>
          <p:cNvSpPr/>
          <p:nvPr/>
        </p:nvSpPr>
        <p:spPr>
          <a:xfrm>
            <a:off x="5506956" y="4816548"/>
            <a:ext cx="5592726" cy="51036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915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site&#10;&#10;Description automatically generated">
            <a:extLst>
              <a:ext uri="{FF2B5EF4-FFF2-40B4-BE49-F238E27FC236}">
                <a16:creationId xmlns:a16="http://schemas.microsoft.com/office/drawing/2014/main" id="{7A09354B-C232-8036-5919-410B14CE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13" y="74429"/>
            <a:ext cx="12214113" cy="678357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D3E0AD-6FFE-903A-2060-F8411792B2C3}"/>
              </a:ext>
            </a:extLst>
          </p:cNvPr>
          <p:cNvSpPr/>
          <p:nvPr/>
        </p:nvSpPr>
        <p:spPr>
          <a:xfrm>
            <a:off x="318977" y="3583173"/>
            <a:ext cx="1605516" cy="22328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052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site&#10;&#10;Description automatically generated">
            <a:extLst>
              <a:ext uri="{FF2B5EF4-FFF2-40B4-BE49-F238E27FC236}">
                <a16:creationId xmlns:a16="http://schemas.microsoft.com/office/drawing/2014/main" id="{5C1F594C-72D2-4797-11F0-F509836C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48123" cy="6858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D6F8F4-E89D-06E9-545A-265D3684134F}"/>
              </a:ext>
            </a:extLst>
          </p:cNvPr>
          <p:cNvSpPr/>
          <p:nvPr/>
        </p:nvSpPr>
        <p:spPr>
          <a:xfrm>
            <a:off x="340241" y="3753294"/>
            <a:ext cx="1605516" cy="22328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5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eb site&#10;&#10;Description automatically generated">
            <a:extLst>
              <a:ext uri="{FF2B5EF4-FFF2-40B4-BE49-F238E27FC236}">
                <a16:creationId xmlns:a16="http://schemas.microsoft.com/office/drawing/2014/main" id="{B7DE4BE9-6F07-B560-1A9D-C6459D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7129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679BD6-8B1A-0413-0CCA-5A51337981DD}"/>
              </a:ext>
            </a:extLst>
          </p:cNvPr>
          <p:cNvSpPr/>
          <p:nvPr/>
        </p:nvSpPr>
        <p:spPr>
          <a:xfrm>
            <a:off x="318977" y="3902150"/>
            <a:ext cx="1605516" cy="22328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1A9879A5-C8F8-3E22-95DD-4353D63D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5935A3-55DC-059B-7401-25CCC4A1A85B}"/>
              </a:ext>
            </a:extLst>
          </p:cNvPr>
          <p:cNvSpPr/>
          <p:nvPr/>
        </p:nvSpPr>
        <p:spPr>
          <a:xfrm>
            <a:off x="106326" y="2509284"/>
            <a:ext cx="8920716" cy="4305360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CF448-6832-D869-732A-731B26013D25}"/>
              </a:ext>
            </a:extLst>
          </p:cNvPr>
          <p:cNvSpPr/>
          <p:nvPr/>
        </p:nvSpPr>
        <p:spPr>
          <a:xfrm>
            <a:off x="0" y="1157288"/>
            <a:ext cx="12192000" cy="1328737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4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0"/>
            <a:ext cx="3039932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Questions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engaged are the students inside the platform, and how can this metric be improved?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long do students stay engaged on the platform, and how can this period be extended?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What’s the difference in behavior between free and paid students?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Which are the most popular courses on the platform?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many students sit for an exam?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5F9FA-79AB-812C-07D0-AF51383C74C1}"/>
              </a:ext>
            </a:extLst>
          </p:cNvPr>
          <p:cNvSpPr/>
          <p:nvPr/>
        </p:nvSpPr>
        <p:spPr>
          <a:xfrm>
            <a:off x="5506956" y="1401033"/>
            <a:ext cx="5592726" cy="329855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6012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6FBD4C-EE8D-85E1-CF57-788E5CF4D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" t="2398" r="878" b="1161"/>
          <a:stretch/>
        </p:blipFill>
        <p:spPr>
          <a:xfrm>
            <a:off x="93920" y="160010"/>
            <a:ext cx="12004159" cy="653798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F127D56-592D-EF64-8015-639EAC47899A}"/>
              </a:ext>
            </a:extLst>
          </p:cNvPr>
          <p:cNvSpPr/>
          <p:nvPr/>
        </p:nvSpPr>
        <p:spPr>
          <a:xfrm>
            <a:off x="244547" y="5167423"/>
            <a:ext cx="5709686" cy="425303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7483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3299CD-E15D-CF04-F6AB-3FC032DD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4"/>
            <a:ext cx="12078618" cy="67083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3CC6C3-D9DB-0DF3-2A97-D4F5375E277B}"/>
              </a:ext>
            </a:extLst>
          </p:cNvPr>
          <p:cNvSpPr/>
          <p:nvPr/>
        </p:nvSpPr>
        <p:spPr>
          <a:xfrm>
            <a:off x="191386" y="1881963"/>
            <a:ext cx="999460" cy="21265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1B571EC-F312-B7C6-A7D7-E64A8BE5FFEA}"/>
              </a:ext>
            </a:extLst>
          </p:cNvPr>
          <p:cNvSpPr/>
          <p:nvPr/>
        </p:nvSpPr>
        <p:spPr>
          <a:xfrm>
            <a:off x="4256567" y="4944140"/>
            <a:ext cx="999460" cy="435933"/>
          </a:xfrm>
          <a:prstGeom prst="roundRect">
            <a:avLst/>
          </a:prstGeom>
          <a:noFill/>
          <a:ln w="50800">
            <a:solidFill>
              <a:srgbClr val="A7AC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4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site&#10;&#10;Description automatically generated">
            <a:extLst>
              <a:ext uri="{FF2B5EF4-FFF2-40B4-BE49-F238E27FC236}">
                <a16:creationId xmlns:a16="http://schemas.microsoft.com/office/drawing/2014/main" id="{2E3931A6-B89D-C298-A99E-535CBD20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" y="90594"/>
            <a:ext cx="12106939" cy="672405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3CA438-732A-E531-2E50-644CB772BDA5}"/>
              </a:ext>
            </a:extLst>
          </p:cNvPr>
          <p:cNvSpPr/>
          <p:nvPr/>
        </p:nvSpPr>
        <p:spPr>
          <a:xfrm>
            <a:off x="967563" y="1637414"/>
            <a:ext cx="1031358" cy="637953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F6D33B-84C8-5A57-A0F0-3FC9518B9FC1}"/>
              </a:ext>
            </a:extLst>
          </p:cNvPr>
          <p:cNvSpPr/>
          <p:nvPr/>
        </p:nvSpPr>
        <p:spPr>
          <a:xfrm>
            <a:off x="3491024" y="1392866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227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6FBD4C-EE8D-85E1-CF57-788E5CF4D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" t="2398" r="878" b="1161"/>
          <a:stretch/>
        </p:blipFill>
        <p:spPr>
          <a:xfrm>
            <a:off x="93920" y="160010"/>
            <a:ext cx="12004159" cy="65379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D978B3-C744-6627-5DAB-E1BF5CDFC141}"/>
              </a:ext>
            </a:extLst>
          </p:cNvPr>
          <p:cNvCxnSpPr/>
          <p:nvPr/>
        </p:nvCxnSpPr>
        <p:spPr>
          <a:xfrm flipV="1">
            <a:off x="3157870" y="2498651"/>
            <a:ext cx="0" cy="3848986"/>
          </a:xfrm>
          <a:prstGeom prst="line">
            <a:avLst/>
          </a:prstGeom>
          <a:ln>
            <a:solidFill>
              <a:srgbClr val="A7ACAD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08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73299CD-E15D-CF04-F6AB-3FC032DD0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4"/>
            <a:ext cx="12078618" cy="670832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3CC6C3-D9DB-0DF3-2A97-D4F5375E277B}"/>
              </a:ext>
            </a:extLst>
          </p:cNvPr>
          <p:cNvSpPr/>
          <p:nvPr/>
        </p:nvSpPr>
        <p:spPr>
          <a:xfrm>
            <a:off x="191386" y="1881963"/>
            <a:ext cx="999460" cy="21265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522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site&#10;&#10;Description automatically generated">
            <a:extLst>
              <a:ext uri="{FF2B5EF4-FFF2-40B4-BE49-F238E27FC236}">
                <a16:creationId xmlns:a16="http://schemas.microsoft.com/office/drawing/2014/main" id="{03013500-AC08-0DA9-DF05-CD206895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5" y="85472"/>
            <a:ext cx="12040330" cy="6687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F6D33B-84C8-5A57-A0F0-3FC9518B9FC1}"/>
              </a:ext>
            </a:extLst>
          </p:cNvPr>
          <p:cNvSpPr/>
          <p:nvPr/>
        </p:nvSpPr>
        <p:spPr>
          <a:xfrm>
            <a:off x="10115108" y="1403499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8783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85C744-26D3-38D0-216F-F9F71608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540A43-8D52-C52E-F320-2752DEABF5EF}"/>
              </a:ext>
            </a:extLst>
          </p:cNvPr>
          <p:cNvSpPr/>
          <p:nvPr/>
        </p:nvSpPr>
        <p:spPr>
          <a:xfrm>
            <a:off x="159488" y="1169581"/>
            <a:ext cx="5936512" cy="5645063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5FDEE5-7CB3-74F5-B9F7-1E8CB1DA1886}"/>
              </a:ext>
            </a:extLst>
          </p:cNvPr>
          <p:cNvSpPr/>
          <p:nvPr/>
        </p:nvSpPr>
        <p:spPr>
          <a:xfrm>
            <a:off x="11238614" y="2498654"/>
            <a:ext cx="868326" cy="829338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5C2479-BBB6-64A2-35D7-D7992B32FF1F}"/>
              </a:ext>
            </a:extLst>
          </p:cNvPr>
          <p:cNvSpPr/>
          <p:nvPr/>
        </p:nvSpPr>
        <p:spPr>
          <a:xfrm>
            <a:off x="7680251" y="5816009"/>
            <a:ext cx="496186" cy="499731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35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85C744-26D3-38D0-216F-F9F71608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540A43-8D52-C52E-F320-2752DEABF5EF}"/>
              </a:ext>
            </a:extLst>
          </p:cNvPr>
          <p:cNvSpPr/>
          <p:nvPr/>
        </p:nvSpPr>
        <p:spPr>
          <a:xfrm>
            <a:off x="6096000" y="2115879"/>
            <a:ext cx="6096000" cy="4624337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005DD6-6752-8527-55D2-0DF0A8F295C4}"/>
              </a:ext>
            </a:extLst>
          </p:cNvPr>
          <p:cNvSpPr/>
          <p:nvPr/>
        </p:nvSpPr>
        <p:spPr>
          <a:xfrm>
            <a:off x="6096000" y="1116419"/>
            <a:ext cx="1655135" cy="1010093"/>
          </a:xfrm>
          <a:prstGeom prst="rect">
            <a:avLst/>
          </a:prstGeom>
          <a:solidFill>
            <a:srgbClr val="E9E9E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0"/>
            <a:ext cx="3552776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marketing campaigns during low engagement periods.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Advertise gamification features to boost free-to-paid conversion rate.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 the impact of gamification on engagemen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 to avoid novelty effects.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Investigate and improve the career track exam process to increase pass rates and engagement.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 high course quality while addressing any identified issues from low ratings.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260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15629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4124723" y="270970"/>
            <a:ext cx="5072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143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Registered-to-Onboarding Rate: 40-60%</a:t>
            </a:r>
          </a:p>
          <a:p>
            <a:pPr marL="971550" lvl="1" indent="-285750">
              <a:buFont typeface="Courier New" panose="02070309020205020404" pitchFamily="49" charset="0"/>
              <a:buChar char="o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Industry Benchma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rk: 30-50%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1F06D-9B31-942E-EE75-71E89039FD30}"/>
              </a:ext>
            </a:extLst>
          </p:cNvPr>
          <p:cNvSpPr txBox="1"/>
          <p:nvPr/>
        </p:nvSpPr>
        <p:spPr>
          <a:xfrm>
            <a:off x="3125263" y="1679943"/>
            <a:ext cx="74853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Recommendations: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marketing campaigns during low engagement periods.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Advertise gamification features to boost free-to-paid conversion rate.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 the impact of gamification on engagemen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 to avoid novelty effects.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Investigate and improve the career track exam process to increase pass rates and engagement.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 high course quality while addressing any identified issues from low ratings.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726E5-2D2B-27A1-92D4-7BC79695A0A5}"/>
              </a:ext>
            </a:extLst>
          </p:cNvPr>
          <p:cNvSpPr/>
          <p:nvPr/>
        </p:nvSpPr>
        <p:spPr>
          <a:xfrm>
            <a:off x="3125263" y="3429000"/>
            <a:ext cx="7623544" cy="24561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0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15629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1F06D-9B31-942E-EE75-71E89039FD30}"/>
              </a:ext>
            </a:extLst>
          </p:cNvPr>
          <p:cNvSpPr txBox="1"/>
          <p:nvPr/>
        </p:nvSpPr>
        <p:spPr>
          <a:xfrm>
            <a:off x="2892056" y="1720840"/>
            <a:ext cx="8122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Recommendations: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marketing campaigns during low engagement periods.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40% increase in engaged students in the last three months compared to the beginning months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33% increase in engaged students following the August promotion</a:t>
            </a:r>
          </a:p>
          <a:p>
            <a:pPr marL="1028700" lvl="1" indent="-342900">
              <a:buFont typeface="Courier New" panose="02070309020205020404" pitchFamily="49" charset="0"/>
              <a:buChar char="o"/>
            </a:pP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Advertise gamification features to boost free-to-paid conversion rate.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Onboarding rate increased to about 70% following September 16</a:t>
            </a:r>
            <a:r>
              <a:rPr lang="en-US" kern="100" baseline="300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17% of students who watched 30-60 minutes of content converted to paying students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42% who watched 2 hours converted</a:t>
            </a:r>
            <a:endParaRPr lang="en-US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18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15629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1F06D-9B31-942E-EE75-71E89039FD30}"/>
              </a:ext>
            </a:extLst>
          </p:cNvPr>
          <p:cNvSpPr txBox="1"/>
          <p:nvPr/>
        </p:nvSpPr>
        <p:spPr>
          <a:xfrm>
            <a:off x="2934918" y="2274838"/>
            <a:ext cx="8122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Recommendations: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 startAt="3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 the impact of gamification on engagement to avoid novelty effects.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37% increase in the average number of </a:t>
            </a:r>
            <a:r>
              <a:rPr lang="en-US" i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paying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students following September 16</a:t>
            </a:r>
            <a:r>
              <a:rPr lang="en-US" kern="100" baseline="300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b="1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520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15629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1F06D-9B31-942E-EE75-71E89039FD30}"/>
              </a:ext>
            </a:extLst>
          </p:cNvPr>
          <p:cNvSpPr txBox="1"/>
          <p:nvPr/>
        </p:nvSpPr>
        <p:spPr>
          <a:xfrm>
            <a:off x="2949205" y="1720840"/>
            <a:ext cx="81225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Recommendations:</a:t>
            </a:r>
          </a:p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 startAt="4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Investigate and improve the career track exam process to increase pass rates and engagement.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Career track exams have the lowest attempt and pass rates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Suggestion: investigate potential drawbacks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/>
              <a:t>exam difficulty or time constraints</a:t>
            </a:r>
          </a:p>
          <a:p>
            <a:pPr marL="1485900" lvl="2" indent="-342900">
              <a:buFont typeface="Courier New" panose="02070309020205020404" pitchFamily="49" charset="0"/>
              <a:buChar char="o"/>
            </a:pPr>
            <a:r>
              <a:rPr lang="en-US" dirty="0"/>
              <a:t>A/B tests to identify areas of improvements </a:t>
            </a: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1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 startAt="5"/>
            </a:pPr>
            <a:r>
              <a:rPr lang="en-US" b="1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 high course quality while addressing any identified issues from low ratings.</a:t>
            </a:r>
            <a:endParaRPr lang="en-US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Average Course Rating: 4.79 stars</a:t>
            </a:r>
          </a:p>
        </p:txBody>
      </p:sp>
    </p:spTree>
    <p:extLst>
      <p:ext uri="{BB962C8B-B14F-4D97-AF65-F5344CB8AC3E}">
        <p14:creationId xmlns:p14="http://schemas.microsoft.com/office/powerpoint/2010/main" val="3258479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site&#10;&#10;Description automatically generated">
            <a:extLst>
              <a:ext uri="{FF2B5EF4-FFF2-40B4-BE49-F238E27FC236}">
                <a16:creationId xmlns:a16="http://schemas.microsoft.com/office/drawing/2014/main" id="{4CB56796-DEA4-2794-B8D3-704DB3F4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4"/>
            <a:ext cx="12192000" cy="677129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2BCB498-AB05-A6C5-AAA1-3AF58076BE50}"/>
              </a:ext>
            </a:extLst>
          </p:cNvPr>
          <p:cNvSpPr/>
          <p:nvPr/>
        </p:nvSpPr>
        <p:spPr>
          <a:xfrm>
            <a:off x="871868" y="1307806"/>
            <a:ext cx="1041991" cy="318976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45F979-D59D-A5EB-ABBB-2EAB69183CF8}"/>
              </a:ext>
            </a:extLst>
          </p:cNvPr>
          <p:cNvSpPr/>
          <p:nvPr/>
        </p:nvSpPr>
        <p:spPr>
          <a:xfrm>
            <a:off x="3448494" y="1371602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6" y="0"/>
            <a:ext cx="3552776" cy="6858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D1D5F-72C5-DE7D-29EC-978C29DD663D}"/>
              </a:ext>
            </a:extLst>
          </p:cNvPr>
          <p:cNvSpPr txBox="1"/>
          <p:nvPr/>
        </p:nvSpPr>
        <p:spPr>
          <a:xfrm>
            <a:off x="5506956" y="1305341"/>
            <a:ext cx="55927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spcBef>
                <a:spcPts val="0"/>
              </a:spcBef>
              <a:spcAft>
                <a:spcPts val="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Increase marketing campaigns during low engagement periods.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Advertise gamification features to boost free-to-paid conversion rate.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Monitor the impact of gamification on engagemen</a:t>
            </a:r>
            <a:r>
              <a:rPr lang="en-US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 to avoid novelty effects.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Investigate and improve the career track exam process to increase pass rates and engagement.</a:t>
            </a: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5715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Maintain high course quality while addressing any identified issues from low ratings.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6642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91E010-84E7-D435-4A12-825F8EAFFCB2}"/>
              </a:ext>
            </a:extLst>
          </p:cNvPr>
          <p:cNvSpPr/>
          <p:nvPr/>
        </p:nvSpPr>
        <p:spPr>
          <a:xfrm>
            <a:off x="0" y="0"/>
            <a:ext cx="4270786" cy="6858000"/>
          </a:xfrm>
          <a:prstGeom prst="rect">
            <a:avLst/>
          </a:prstGeom>
          <a:solidFill>
            <a:srgbClr val="000C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6F2D-D522-5C57-C09F-1FB6DD08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0"/>
            <a:ext cx="3811810" cy="6858000"/>
          </a:xfrm>
        </p:spPr>
        <p:txBody>
          <a:bodyPr>
            <a:normAutofit/>
          </a:bodyPr>
          <a:lstStyle/>
          <a:p>
            <a:pPr marL="0" indent="0"/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Thank You</a:t>
            </a:r>
            <a:br>
              <a:rPr lang="en-US" sz="1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endParaRPr lang="en-US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2961B-E248-CB8B-7A25-44B03D879D31}"/>
              </a:ext>
            </a:extLst>
          </p:cNvPr>
          <p:cNvSpPr txBox="1"/>
          <p:nvPr/>
        </p:nvSpPr>
        <p:spPr>
          <a:xfrm>
            <a:off x="5975424" y="1767006"/>
            <a:ext cx="59315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Contact Info:</a:t>
            </a:r>
          </a:p>
          <a:p>
            <a:endParaRPr lang="en-US" sz="2400" b="1" dirty="0"/>
          </a:p>
          <a:p>
            <a:r>
              <a:rPr lang="en-US" b="1" dirty="0"/>
              <a:t>Email:</a:t>
            </a:r>
            <a:r>
              <a:rPr lang="en-US" dirty="0"/>
              <a:t> </a:t>
            </a:r>
            <a:r>
              <a:rPr lang="en-US" u="sng" dirty="0">
                <a:hlinkClick r:id="rId2"/>
              </a:rPr>
              <a:t>miguel.pricila98@gmail.com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/>
              <a:t>LinkedIn:</a:t>
            </a:r>
            <a:r>
              <a:rPr lang="en-US" dirty="0"/>
              <a:t> </a:t>
            </a:r>
            <a:r>
              <a:rPr lang="en-US" u="sng" dirty="0">
                <a:hlinkClick r:id="rId3"/>
              </a:rPr>
              <a:t>linkedin.com/pricila-miguel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/>
              <a:t>GitHub:</a:t>
            </a:r>
            <a:r>
              <a:rPr lang="en-US" dirty="0"/>
              <a:t> </a:t>
            </a:r>
            <a:r>
              <a:rPr lang="en-US" u="sng" dirty="0">
                <a:hlinkClick r:id="rId4"/>
              </a:rPr>
              <a:t>github.com/pricilamiguel</a:t>
            </a:r>
            <a:endParaRPr lang="en-US" dirty="0"/>
          </a:p>
          <a:p>
            <a:r>
              <a:rPr lang="en-US" dirty="0"/>
              <a:t>  </a:t>
            </a:r>
          </a:p>
          <a:p>
            <a:r>
              <a:rPr lang="en-US" b="1" dirty="0"/>
              <a:t>Tableau:</a:t>
            </a:r>
            <a:r>
              <a:rPr lang="en-US" dirty="0"/>
              <a:t> </a:t>
            </a:r>
            <a:r>
              <a:rPr lang="en-US" u="sng" dirty="0">
                <a:hlinkClick r:id="rId5"/>
              </a:rPr>
              <a:t>public.tableau.com/pricila.miguel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8344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site&#10;&#10;Description automatically generated">
            <a:extLst>
              <a:ext uri="{FF2B5EF4-FFF2-40B4-BE49-F238E27FC236}">
                <a16:creationId xmlns:a16="http://schemas.microsoft.com/office/drawing/2014/main" id="{E4220C60-9E35-65DF-4314-A22B7401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017"/>
            <a:ext cx="12192000" cy="67712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E35738-F6F0-47C4-2D60-B62B8E18A398}"/>
              </a:ext>
            </a:extLst>
          </p:cNvPr>
          <p:cNvSpPr/>
          <p:nvPr/>
        </p:nvSpPr>
        <p:spPr>
          <a:xfrm>
            <a:off x="871870" y="1392866"/>
            <a:ext cx="1041991" cy="318976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8EC3CD-317E-4F0D-C71E-33980C2FFDDA}"/>
              </a:ext>
            </a:extLst>
          </p:cNvPr>
          <p:cNvSpPr/>
          <p:nvPr/>
        </p:nvSpPr>
        <p:spPr>
          <a:xfrm>
            <a:off x="3459126" y="1392866"/>
            <a:ext cx="1697664" cy="882501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15BDB9-83EE-E373-4F32-199F06C47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6E023E-E8DC-420C-8164-8BB73D32FCB3}"/>
              </a:ext>
            </a:extLst>
          </p:cNvPr>
          <p:cNvCxnSpPr/>
          <p:nvPr/>
        </p:nvCxnSpPr>
        <p:spPr>
          <a:xfrm>
            <a:off x="1648047" y="2551814"/>
            <a:ext cx="10249786" cy="0"/>
          </a:xfrm>
          <a:prstGeom prst="line">
            <a:avLst/>
          </a:prstGeom>
          <a:ln>
            <a:solidFill>
              <a:srgbClr val="55C0C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E1F327-31A8-82BF-BD13-F9D45C72F8A6}"/>
              </a:ext>
            </a:extLst>
          </p:cNvPr>
          <p:cNvCxnSpPr>
            <a:cxnSpLocks/>
          </p:cNvCxnSpPr>
          <p:nvPr/>
        </p:nvCxnSpPr>
        <p:spPr>
          <a:xfrm>
            <a:off x="1648047" y="3140149"/>
            <a:ext cx="7017488" cy="0"/>
          </a:xfrm>
          <a:prstGeom prst="line">
            <a:avLst/>
          </a:prstGeom>
          <a:ln>
            <a:solidFill>
              <a:srgbClr val="55C0C7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2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0251DEBF-B90B-6227-B7C9-45A3370C9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9C83DF-99D6-8B0E-75A5-68FFA2A73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99" t="45263" r="4385" b="48054"/>
          <a:stretch/>
        </p:blipFill>
        <p:spPr>
          <a:xfrm>
            <a:off x="9276109" y="1903229"/>
            <a:ext cx="2696149" cy="5209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5C1EB-6064-AA4C-7843-5C680546A214}"/>
              </a:ext>
            </a:extLst>
          </p:cNvPr>
          <p:cNvCxnSpPr/>
          <p:nvPr/>
        </p:nvCxnSpPr>
        <p:spPr>
          <a:xfrm flipV="1">
            <a:off x="9112102" y="2275367"/>
            <a:ext cx="191386" cy="85061"/>
          </a:xfrm>
          <a:prstGeom prst="straightConnector1">
            <a:avLst/>
          </a:prstGeom>
          <a:ln>
            <a:solidFill>
              <a:srgbClr val="000C1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0541F4D-5DDE-BF7A-1D1C-872CC1EB7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26" t="45232" r="3935" b="47974"/>
          <a:stretch/>
        </p:blipFill>
        <p:spPr>
          <a:xfrm>
            <a:off x="9303488" y="1903228"/>
            <a:ext cx="2778641" cy="5477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975723-5752-0D4A-EE56-DC5D0D2AED36}"/>
              </a:ext>
            </a:extLst>
          </p:cNvPr>
          <p:cNvCxnSpPr>
            <a:cxnSpLocks/>
          </p:cNvCxnSpPr>
          <p:nvPr/>
        </p:nvCxnSpPr>
        <p:spPr>
          <a:xfrm flipV="1">
            <a:off x="9113075" y="2304679"/>
            <a:ext cx="191386" cy="88603"/>
          </a:xfrm>
          <a:prstGeom prst="straightConnector1">
            <a:avLst/>
          </a:prstGeom>
          <a:ln>
            <a:solidFill>
              <a:srgbClr val="000C1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90738E9-AC98-FC49-CB98-F7517DBCD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10" t="46216" r="3975" b="47294"/>
          <a:stretch/>
        </p:blipFill>
        <p:spPr>
          <a:xfrm>
            <a:off x="9305514" y="1913726"/>
            <a:ext cx="2776616" cy="52099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8150C4-5FD7-EF78-8A6A-E15BFFCF3AD2}"/>
              </a:ext>
            </a:extLst>
          </p:cNvPr>
          <p:cNvCxnSpPr/>
          <p:nvPr/>
        </p:nvCxnSpPr>
        <p:spPr>
          <a:xfrm flipV="1">
            <a:off x="9180415" y="2408411"/>
            <a:ext cx="191386" cy="85061"/>
          </a:xfrm>
          <a:prstGeom prst="straightConnector1">
            <a:avLst/>
          </a:prstGeom>
          <a:ln>
            <a:solidFill>
              <a:srgbClr val="000C1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010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BEC71A1-A9F6-E023-1E7D-7E7DD92C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A0241C-BDCF-CAF7-A5D9-0E622AAA4C45}"/>
              </a:ext>
            </a:extLst>
          </p:cNvPr>
          <p:cNvCxnSpPr/>
          <p:nvPr/>
        </p:nvCxnSpPr>
        <p:spPr>
          <a:xfrm>
            <a:off x="2083981" y="3242930"/>
            <a:ext cx="967563" cy="0"/>
          </a:xfrm>
          <a:prstGeom prst="line">
            <a:avLst/>
          </a:prstGeom>
          <a:ln>
            <a:solidFill>
              <a:srgbClr val="000C1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DB79A5-1FDC-23BD-8839-B877AAB72624}"/>
              </a:ext>
            </a:extLst>
          </p:cNvPr>
          <p:cNvCxnSpPr>
            <a:cxnSpLocks/>
          </p:cNvCxnSpPr>
          <p:nvPr/>
        </p:nvCxnSpPr>
        <p:spPr>
          <a:xfrm>
            <a:off x="2083981" y="3161414"/>
            <a:ext cx="6326372" cy="0"/>
          </a:xfrm>
          <a:prstGeom prst="line">
            <a:avLst/>
          </a:prstGeom>
          <a:ln>
            <a:solidFill>
              <a:srgbClr val="000C1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033FA1-748D-0004-44FD-0C66319140A2}"/>
              </a:ext>
            </a:extLst>
          </p:cNvPr>
          <p:cNvCxnSpPr>
            <a:cxnSpLocks/>
          </p:cNvCxnSpPr>
          <p:nvPr/>
        </p:nvCxnSpPr>
        <p:spPr>
          <a:xfrm>
            <a:off x="2083981" y="2877879"/>
            <a:ext cx="7155712" cy="0"/>
          </a:xfrm>
          <a:prstGeom prst="line">
            <a:avLst/>
          </a:prstGeom>
          <a:ln>
            <a:solidFill>
              <a:srgbClr val="000C1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FC7196-5D5A-BBE8-A833-9C312D173A87}"/>
              </a:ext>
            </a:extLst>
          </p:cNvPr>
          <p:cNvCxnSpPr>
            <a:cxnSpLocks/>
          </p:cNvCxnSpPr>
          <p:nvPr/>
        </p:nvCxnSpPr>
        <p:spPr>
          <a:xfrm>
            <a:off x="2083981" y="2658139"/>
            <a:ext cx="9271591" cy="0"/>
          </a:xfrm>
          <a:prstGeom prst="line">
            <a:avLst/>
          </a:prstGeom>
          <a:ln>
            <a:solidFill>
              <a:srgbClr val="000C1E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6CA251A-651E-A89E-81BD-5D5ACA4BB2EF}"/>
              </a:ext>
            </a:extLst>
          </p:cNvPr>
          <p:cNvSpPr/>
          <p:nvPr/>
        </p:nvSpPr>
        <p:spPr>
          <a:xfrm>
            <a:off x="173665" y="2530551"/>
            <a:ext cx="868326" cy="202014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80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68D3D66-A393-DF1B-0C99-C2550C68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53"/>
            <a:ext cx="12192000" cy="67712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25EE66-47D8-7583-DCB6-23E0A57EAFDB}"/>
              </a:ext>
            </a:extLst>
          </p:cNvPr>
          <p:cNvSpPr/>
          <p:nvPr/>
        </p:nvSpPr>
        <p:spPr>
          <a:xfrm>
            <a:off x="173665" y="2711304"/>
            <a:ext cx="868326" cy="202014"/>
          </a:xfrm>
          <a:prstGeom prst="roundRect">
            <a:avLst/>
          </a:prstGeom>
          <a:noFill/>
          <a:ln w="50800">
            <a:solidFill>
              <a:srgbClr val="88D3D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729854-2665-46EC-C1EC-C7051764421D}"/>
              </a:ext>
            </a:extLst>
          </p:cNvPr>
          <p:cNvSpPr/>
          <p:nvPr/>
        </p:nvSpPr>
        <p:spPr>
          <a:xfrm>
            <a:off x="10015870" y="2275367"/>
            <a:ext cx="1403498" cy="723014"/>
          </a:xfrm>
          <a:prstGeom prst="roundRect">
            <a:avLst/>
          </a:prstGeom>
          <a:noFill/>
          <a:ln w="50800">
            <a:solidFill>
              <a:srgbClr val="000C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00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783</Words>
  <Application>Microsoft Macintosh PowerPoint</Application>
  <PresentationFormat>Widescreen</PresentationFormat>
  <Paragraphs>137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Courier New</vt:lpstr>
      <vt:lpstr>Futura Medium</vt:lpstr>
      <vt:lpstr>Office Theme</vt:lpstr>
      <vt:lpstr>365 Customer Engagement Strategy</vt:lpstr>
      <vt:lpstr>Objective:  Improve retention and engagement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  <vt:lpstr>PowerPoint Presentation</vt:lpstr>
      <vt:lpstr>Key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</vt:lpstr>
      <vt:lpstr>PowerPoint Presentation</vt:lpstr>
      <vt:lpstr>PowerPoint Presentation</vt:lpstr>
      <vt:lpstr>PowerPoint Presentation</vt:lpstr>
      <vt:lpstr>PowerPoint Presentation</vt:lpstr>
      <vt:lpstr>Recommendations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Pricila Miguel</dc:creator>
  <cp:lastModifiedBy>Pricila Miguel</cp:lastModifiedBy>
  <cp:revision>10</cp:revision>
  <dcterms:created xsi:type="dcterms:W3CDTF">2024-06-09T23:34:39Z</dcterms:created>
  <dcterms:modified xsi:type="dcterms:W3CDTF">2024-06-16T02:27:13Z</dcterms:modified>
</cp:coreProperties>
</file>